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74" r:id="rId5"/>
    <p:sldId id="276" r:id="rId6"/>
    <p:sldId id="268" r:id="rId7"/>
    <p:sldId id="277" r:id="rId8"/>
    <p:sldId id="273" r:id="rId9"/>
    <p:sldId id="2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5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61BB3-9126-4C00-A154-D8168586F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48335B-58F9-48A4-A20E-86C1EA454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2464D-2F9F-4433-959B-B4AB20F80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9370-AE6E-4EC9-8045-1D6EBD3E9E91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3A702-FB2D-47DA-9023-4790F46A1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E7F4A-5B15-4277-AB66-F3569C462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BB8F-0BE5-4399-BE0C-A83727D6B6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93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C0912-8A97-4F78-A5AA-705966EF9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0661B7-91D7-423F-A397-47B3ADAE4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ED4DF-695C-4DCC-9AD7-77E1F3217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9370-AE6E-4EC9-8045-1D6EBD3E9E91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C67D6-A1ED-4DB4-80E4-205486C20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E30A2-9B5F-47E7-A4D8-95CD7F46F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BB8F-0BE5-4399-BE0C-A83727D6B6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4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3F70B7-EFB6-4F4C-A293-A9B6937DD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664E3E-E2F0-402B-AEDF-8971FCF79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7103A-C0A4-476F-822C-88895106E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9370-AE6E-4EC9-8045-1D6EBD3E9E91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FD1AD-5BB9-449C-9D1C-FAEB6DA14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54953-BF59-4052-8C3C-4CA27C870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BB8F-0BE5-4399-BE0C-A83727D6B6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896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836DB-520B-4AB3-9F11-CE2278AE4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E0DC5-096C-41F2-891B-2A8BC019C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5C779-8A0E-4986-8D4D-8CD7E8791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9370-AE6E-4EC9-8045-1D6EBD3E9E91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9A092-AB06-4530-BD98-B4BCE5BDA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50CD1-549C-471E-A9FC-F3BC0E686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BB8F-0BE5-4399-BE0C-A83727D6B6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1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EF50D-6760-42DE-88E3-4EA8EEA17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063AF-28A8-46DE-8E04-8F2AB3554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B7228-81FC-4E93-9C20-2644F30A2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9370-AE6E-4EC9-8045-1D6EBD3E9E91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C2892-C8E9-4CE8-9D15-82D79608B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F9556-A341-4C85-992B-5DDF169C4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BB8F-0BE5-4399-BE0C-A83727D6B6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59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90ABE-BF91-427D-8656-21DA91083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37EC5-68A5-4610-BC38-81B50BCC19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A324DA-E45B-431A-AF73-B314B07B6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2925E-ABDC-4F68-B1DD-1FB3A44BD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9370-AE6E-4EC9-8045-1D6EBD3E9E91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98DA0D-E959-409C-BD9F-651FC12D4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0774A-AD80-4891-9375-C69C9C99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BB8F-0BE5-4399-BE0C-A83727D6B6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78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DD8E-3588-4977-A232-B5C451789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753C8-E8EB-4F08-BCA9-37D231A07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64470-B4DE-4AA1-AFAC-E0A116E55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E87363-0620-4D7F-8DAD-5B7095688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6406C4-4A4A-45DB-AABA-95E992525B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969675-E645-42F9-A024-C2595054C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9370-AE6E-4EC9-8045-1D6EBD3E9E91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FFB992-0539-4480-9933-27C4C9F00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E767F2-4C38-4957-9386-0D6B01614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BB8F-0BE5-4399-BE0C-A83727D6B6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2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10517-C5E2-4DC9-ABC2-0FF8BACE4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B1FB23-1112-4E7E-BAC5-FC2CC7CBA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9370-AE6E-4EC9-8045-1D6EBD3E9E91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CFCB19-317D-4A6F-B235-B470D1F3C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9F927-A112-4995-959F-B21FEF4B4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BB8F-0BE5-4399-BE0C-A83727D6B6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1C98C8-EDAB-45BC-AAEA-9ABBE130D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9370-AE6E-4EC9-8045-1D6EBD3E9E91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228488-372A-438E-B22F-9C56DFF4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F325C-949F-4DA7-BE83-C70F04E5B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BB8F-0BE5-4399-BE0C-A83727D6B6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682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85FDC-878F-4295-B20D-19C2FCFD6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AE37A-211E-4162-85D1-38E05B6A1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92722D-8C6C-4C8E-A859-87AC80BA1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968E56-37B7-46D1-8F9B-CB6A4332D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9370-AE6E-4EC9-8045-1D6EBD3E9E91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F6FA4-4131-4F8A-A808-660F21390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4FB8B8-FB71-4CDE-B54D-14B16F98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BB8F-0BE5-4399-BE0C-A83727D6B6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99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3E382-5329-42D0-B155-F86394E62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DB9CB5-2F8C-4909-A595-DA611ED516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394E9A-2204-4843-A12B-278B726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FFB223-51D4-4D1C-A89D-3A979033E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9370-AE6E-4EC9-8045-1D6EBD3E9E91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4825B8-117E-430E-B455-E4462769C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910EA8-1566-4AC2-8914-738B696E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BB8F-0BE5-4399-BE0C-A83727D6B6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1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A7FE41-3139-4621-9FE3-745AC5F28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1365E-4BC0-4FF5-BC56-1559E03CD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B5240-2C95-4E55-A474-6ECA364C4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99370-AE6E-4EC9-8045-1D6EBD3E9E91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0F246-99B6-4FFA-849C-7B677EA07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09AE3-7910-4E49-9D3C-34E026601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8BB8F-0BE5-4399-BE0C-A83727D6B6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72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rojects@grantsnm.gov" TargetMode="External"/><Relationship Id="rId2" Type="http://schemas.openxmlformats.org/officeDocument/2006/relationships/hyperlink" Target="mailto:bhowe@nwnmcog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anager@grantsnm.ngo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5056006-76C2-44AD-B332-9AB925B9A1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1" r="3570" b="61686"/>
          <a:stretch/>
        </p:blipFill>
        <p:spPr>
          <a:xfrm>
            <a:off x="0" y="0"/>
            <a:ext cx="12192000" cy="56122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673633-CC87-48AC-A92A-7D54C9B4D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0750" y="71526"/>
            <a:ext cx="6096000" cy="16429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9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PHASE II 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Washington/Jefferson Avenues Drainage Improvement Project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3D8E2EB0-AB85-43B8-A4D9-334E10762B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6117596"/>
            <a:ext cx="638176" cy="6714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BE28CA5E-DA97-4E86-8F4A-78B5DE16F940}"/>
              </a:ext>
            </a:extLst>
          </p:cNvPr>
          <p:cNvSpPr txBox="1">
            <a:spLocks/>
          </p:cNvSpPr>
          <p:nvPr/>
        </p:nvSpPr>
        <p:spPr>
          <a:xfrm>
            <a:off x="8019875" y="6007367"/>
            <a:ext cx="4172126" cy="6640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Early Floodplain Review Public Hearing | September 3, 2020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Presented by the City of Grants, NWNMCOG &amp; Wilson &amp; Co.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91378AD-FAE4-4839-A782-8C66C28801E5}"/>
              </a:ext>
            </a:extLst>
          </p:cNvPr>
          <p:cNvSpPr txBox="1">
            <a:spLocks/>
          </p:cNvSpPr>
          <p:nvPr/>
        </p:nvSpPr>
        <p:spPr>
          <a:xfrm>
            <a:off x="0" y="5590327"/>
            <a:ext cx="12192000" cy="41704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Agency FB" panose="020B0503020202020204" pitchFamily="34" charset="0"/>
              </a:rPr>
              <a:t>A Project to Improve the Lives of ALL RESIDENTS in the City of Grants</a:t>
            </a:r>
            <a:endParaRPr lang="en-US" sz="1400" i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529D91-34CC-4708-B8D2-8C33666CCACC}"/>
              </a:ext>
            </a:extLst>
          </p:cNvPr>
          <p:cNvSpPr txBox="1"/>
          <p:nvPr/>
        </p:nvSpPr>
        <p:spPr>
          <a:xfrm>
            <a:off x="916783" y="6157960"/>
            <a:ext cx="611028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City of Grants, NM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507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1A7A8A51-FA2E-4BB7-9D22-3770C4A3C7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53"/>
          <a:stretch/>
        </p:blipFill>
        <p:spPr>
          <a:xfrm>
            <a:off x="7318217" y="-248201"/>
            <a:ext cx="4873783" cy="675067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20393-6315-4E4E-B67B-FFA35F420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81" y="1187082"/>
            <a:ext cx="6149668" cy="516146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The City is applying for Community Development Block Grant (CDBG) funding to improve drainage infrastructure on Washington Avenue.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 Pro Light" panose="020B0304030503040204" pitchFamily="34" charset="0"/>
              </a:rPr>
              <a:t>Project(s) stem from the 2011 Drainage Master Plan 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 Pro Light" panose="020B0304030503040204" pitchFamily="34" charset="0"/>
              </a:rPr>
              <a:t>Preliminary Engineering Report – Completed 2018 Mini Drainage Master Plan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 Pro Light" panose="020B0304030503040204" pitchFamily="34" charset="0"/>
              </a:rPr>
              <a:t>The project is the second phase of the larger Washington/Jefferson Avenues Drainage Improvements Project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To pitch a shovel ready project, the City has opted to initiate Environmental Review activities prior to award. This meeting is a required activity based on the project’s location in a designated FEMA floodplain.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D808B71-594E-4A6B-9B81-6DA90C15A503}"/>
              </a:ext>
            </a:extLst>
          </p:cNvPr>
          <p:cNvSpPr txBox="1">
            <a:spLocks/>
          </p:cNvSpPr>
          <p:nvPr/>
        </p:nvSpPr>
        <p:spPr>
          <a:xfrm>
            <a:off x="628316" y="0"/>
            <a:ext cx="5368330" cy="7557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BACKGROUND</a:t>
            </a:r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8E585E97-FD6A-4492-A795-E639C814DA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7" y="87897"/>
            <a:ext cx="553669" cy="5824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7437DFFE-C8E4-44BD-8BFC-857C9F7EA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1601" y="6348548"/>
            <a:ext cx="2685752" cy="50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28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B9A148F-9ECF-4F8B-9438-6EAAFA25EB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29"/>
          <a:stretch/>
        </p:blipFill>
        <p:spPr>
          <a:xfrm>
            <a:off x="-12819" y="0"/>
            <a:ext cx="12204957" cy="4711709"/>
          </a:xfrm>
          <a:prstGeom prst="rect">
            <a:avLst/>
          </a:prstGeom>
          <a:effectLst>
            <a:outerShdw blurRad="1397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D38271D1-1DBE-4B2F-9E28-62FD2589AE5B}"/>
              </a:ext>
            </a:extLst>
          </p:cNvPr>
          <p:cNvSpPr/>
          <p:nvPr/>
        </p:nvSpPr>
        <p:spPr>
          <a:xfrm>
            <a:off x="7781923" y="4733925"/>
            <a:ext cx="4429127" cy="2124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DB393B-B9DF-4CE2-B780-F62253229FD7}"/>
              </a:ext>
            </a:extLst>
          </p:cNvPr>
          <p:cNvSpPr/>
          <p:nvPr/>
        </p:nvSpPr>
        <p:spPr>
          <a:xfrm>
            <a:off x="8381999" y="4943475"/>
            <a:ext cx="3735343" cy="1773205"/>
          </a:xfrm>
          <a:prstGeom prst="rect">
            <a:avLst/>
          </a:prstGeom>
          <a:solidFill>
            <a:srgbClr val="7453A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733C4-8944-470E-B45C-2D99C198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316" y="0"/>
            <a:ext cx="3645104" cy="755780"/>
          </a:xfrm>
          <a:solidFill>
            <a:schemeClr val="bg1">
              <a:alpha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CCE7C-56EB-491C-A548-DA3A76A41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050" y="4733925"/>
            <a:ext cx="7810499" cy="2124075"/>
          </a:xfrm>
          <a:solidFill>
            <a:schemeClr val="bg1"/>
          </a:solidFill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Browallia New" panose="020B0502040204020203" pitchFamily="34" charset="-34"/>
              </a:rPr>
              <a:t>Project Description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Daytona" panose="020B0604020202020204" pitchFamily="34" charset="0"/>
              </a:rPr>
              <a:t>Construction: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Daytona" panose="020B0604020202020204" pitchFamily="34" charset="0"/>
              </a:rPr>
              <a:t> </a:t>
            </a:r>
            <a:br>
              <a:rPr lang="en-US" sz="1900" dirty="0">
                <a:solidFill>
                  <a:schemeClr val="accent1">
                    <a:lumMod val="50000"/>
                  </a:schemeClr>
                </a:solidFill>
                <a:latin typeface="Daytona" panose="020B0604020202020204" pitchFamily="34" charset="0"/>
              </a:rPr>
            </a:b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Daytona Pro Light" panose="020B0304030503040204" pitchFamily="34" charset="0"/>
              </a:rPr>
              <a:t>450-LF (approximately 1 city block) Full depth street reconstruction including new underground storm drainpipe, street inlets, hot mix asphalt paving, curb &amp; gutter, concrete drive pads, and utility conflict relocations.  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Daytona" panose="020B0604020202020204" pitchFamily="34" charset="0"/>
              </a:rPr>
              <a:t>Construction Management:</a:t>
            </a:r>
            <a:r>
              <a:rPr lang="en-US" sz="1500" b="1" i="1" dirty="0">
                <a:solidFill>
                  <a:schemeClr val="accent1">
                    <a:lumMod val="50000"/>
                  </a:schemeClr>
                </a:solidFill>
                <a:latin typeface="Daytona" panose="020B0604020202020204" pitchFamily="34" charset="0"/>
              </a:rPr>
              <a:t> </a:t>
            </a:r>
            <a:br>
              <a:rPr lang="en-US" sz="1900" b="1" i="1" dirty="0">
                <a:solidFill>
                  <a:schemeClr val="accent1">
                    <a:lumMod val="50000"/>
                  </a:schemeClr>
                </a:solidFill>
                <a:latin typeface="Daytona" panose="020B0604020202020204" pitchFamily="34" charset="0"/>
              </a:rPr>
            </a:b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Daytona Pro Light" panose="020B0304030503040204" pitchFamily="34" charset="0"/>
              </a:rPr>
              <a:t>pre-construction and construction related activities, including but not limited to, letting and bidding, bid opening, pre-construction meetings, daily observations, substantial and final construction close-out and acceptance.</a:t>
            </a:r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810602C9-E773-48DF-AB90-3784E34B93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7" y="87897"/>
            <a:ext cx="553669" cy="5824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442DDF2E-49EF-4C73-B4B5-36706B0333EE}"/>
              </a:ext>
            </a:extLst>
          </p:cNvPr>
          <p:cNvSpPr txBox="1">
            <a:spLocks/>
          </p:cNvSpPr>
          <p:nvPr/>
        </p:nvSpPr>
        <p:spPr>
          <a:xfrm>
            <a:off x="8362950" y="4980020"/>
            <a:ext cx="3829050" cy="304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b="1" dirty="0">
                <a:solidFill>
                  <a:schemeClr val="bg1"/>
                </a:solidFill>
                <a:latin typeface="Agency FB" panose="020B0503020202020204" pitchFamily="34" charset="0"/>
              </a:rPr>
              <a:t>Washington Ave. </a:t>
            </a:r>
            <a:r>
              <a:rPr lang="en-US" sz="1100" dirty="0">
                <a:solidFill>
                  <a:schemeClr val="bg1"/>
                </a:solidFill>
                <a:latin typeface="Agency FB" panose="020B0503020202020204" pitchFamily="34" charset="0"/>
              </a:rPr>
              <a:t>(Approximately 450 linear feet) – Project Termini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77613BF-D032-4BF3-AAC9-54364C5D49B6}"/>
              </a:ext>
            </a:extLst>
          </p:cNvPr>
          <p:cNvSpPr txBox="1"/>
          <p:nvPr/>
        </p:nvSpPr>
        <p:spPr>
          <a:xfrm>
            <a:off x="8362950" y="5354176"/>
            <a:ext cx="383857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100" b="1" dirty="0">
                <a:solidFill>
                  <a:schemeClr val="bg1"/>
                </a:solidFill>
                <a:latin typeface="Agency FB" panose="020B0503020202020204" pitchFamily="34" charset="0"/>
              </a:rPr>
              <a:t>Mesa View Elementary </a:t>
            </a:r>
            <a:r>
              <a:rPr lang="en-US" sz="1100" dirty="0">
                <a:solidFill>
                  <a:schemeClr val="bg1"/>
                </a:solidFill>
                <a:latin typeface="Agency FB" panose="020B0503020202020204" pitchFamily="34" charset="0"/>
              </a:rPr>
              <a:t>(Approximately 460 Students Enrolled)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D88A45E-DD0C-4FD4-8FDD-ECF3EF2265E3}"/>
              </a:ext>
            </a:extLst>
          </p:cNvPr>
          <p:cNvSpPr txBox="1"/>
          <p:nvPr/>
        </p:nvSpPr>
        <p:spPr>
          <a:xfrm>
            <a:off x="8362950" y="5667400"/>
            <a:ext cx="383857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100" b="1" dirty="0">
                <a:solidFill>
                  <a:schemeClr val="bg1"/>
                </a:solidFill>
                <a:latin typeface="Agency FB" panose="020B0503020202020204" pitchFamily="34" charset="0"/>
              </a:rPr>
              <a:t>Future Foundations Family Center </a:t>
            </a:r>
            <a:r>
              <a:rPr lang="en-US" sz="1100" dirty="0">
                <a:solidFill>
                  <a:schemeClr val="bg1"/>
                </a:solidFill>
                <a:latin typeface="Agency FB" panose="020B0503020202020204" pitchFamily="34" charset="0"/>
              </a:rPr>
              <a:t>(Utilized by All Residents of City &amp; County)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2498C2E-1F82-4049-A578-35129AC5729D}"/>
              </a:ext>
            </a:extLst>
          </p:cNvPr>
          <p:cNvSpPr txBox="1"/>
          <p:nvPr/>
        </p:nvSpPr>
        <p:spPr>
          <a:xfrm>
            <a:off x="8353425" y="6051280"/>
            <a:ext cx="383857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100" b="1" dirty="0">
                <a:solidFill>
                  <a:schemeClr val="bg1"/>
                </a:solidFill>
                <a:latin typeface="Agency FB" panose="020B0503020202020204" pitchFamily="34" charset="0"/>
              </a:rPr>
              <a:t>Dwelling Units Directly Impacted </a:t>
            </a:r>
            <a:r>
              <a:rPr lang="en-US" sz="1100" dirty="0">
                <a:solidFill>
                  <a:schemeClr val="bg1"/>
                </a:solidFill>
                <a:latin typeface="Agency FB" panose="020B0503020202020204" pitchFamily="34" charset="0"/>
              </a:rPr>
              <a:t>(52 of 75 Impacted)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D5AD6B3-B058-40F4-87AA-9910AB499621}"/>
              </a:ext>
            </a:extLst>
          </p:cNvPr>
          <p:cNvSpPr txBox="1"/>
          <p:nvPr/>
        </p:nvSpPr>
        <p:spPr>
          <a:xfrm>
            <a:off x="8353425" y="6416110"/>
            <a:ext cx="38481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100" b="1" dirty="0">
                <a:solidFill>
                  <a:schemeClr val="bg1"/>
                </a:solidFill>
                <a:latin typeface="Agency FB" panose="020B0503020202020204" pitchFamily="34" charset="0"/>
              </a:rPr>
              <a:t>Religious Institutions </a:t>
            </a:r>
            <a:r>
              <a:rPr lang="en-US" sz="1100" dirty="0">
                <a:solidFill>
                  <a:schemeClr val="bg1"/>
                </a:solidFill>
                <a:latin typeface="Agency FB" panose="020B0503020202020204" pitchFamily="34" charset="0"/>
              </a:rPr>
              <a:t>(Total of 4 in the Immediate Vicinity of Project Site)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D2B0C9-6EDB-45B3-9093-DB90415E3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166" y="4943475"/>
            <a:ext cx="332264" cy="1773205"/>
          </a:xfrm>
          <a:prstGeom prst="rect">
            <a:avLst/>
          </a:prstGeom>
        </p:spPr>
      </p:pic>
      <p:pic>
        <p:nvPicPr>
          <p:cNvPr id="1026" name="Picture 2" descr="North Arrow Compass Free Vector Art - (174 Free Downloads)">
            <a:extLst>
              <a:ext uri="{FF2B5EF4-FFF2-40B4-BE49-F238E27FC236}">
                <a16:creationId xmlns:a16="http://schemas.microsoft.com/office/drawing/2014/main" id="{15911F4E-A4CC-4694-B8BE-0597B9F9E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2676" y="4301147"/>
            <a:ext cx="438374" cy="43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356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C61-D368-4144-9967-3B7AC6C8D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67" y="1825625"/>
            <a:ext cx="4753137" cy="4351338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The Proposed Project is in a 100-yr Floodplain/Floodway</a:t>
            </a:r>
          </a:p>
          <a:p>
            <a:pPr marL="0" indent="0">
              <a:buNone/>
            </a:pPr>
            <a:endParaRPr lang="en-US" sz="1800" b="1" dirty="0">
              <a:solidFill>
                <a:schemeClr val="accent1">
                  <a:lumMod val="50000"/>
                </a:schemeClr>
              </a:solidFill>
              <a:latin typeface="Daytona" panose="020B0604030500040204" pitchFamily="34" charset="0"/>
            </a:endParaRPr>
          </a:p>
          <a:p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1% or greater chance of shallow flooding each year, usually with a depth ranging from 1ft – 3ft.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789E26-6507-4061-96FB-82616EA19E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53"/>
          <a:stretch/>
        </p:blipFill>
        <p:spPr>
          <a:xfrm>
            <a:off x="4865103" y="0"/>
            <a:ext cx="7326896" cy="6858000"/>
          </a:xfrm>
          <a:prstGeom prst="rect">
            <a:avLst/>
          </a:prstGeom>
          <a:effectLst>
            <a:outerShdw blurRad="152400" dist="1524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D17A6B-F7B8-412E-82D7-06D0D8398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020" y="93310"/>
            <a:ext cx="3038669" cy="1688935"/>
          </a:xfrm>
          <a:prstGeom prst="rect">
            <a:avLst/>
          </a:prstGeom>
          <a:effectLst>
            <a:outerShdw blurRad="101600" dist="1016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D3A0C7A-E28D-457D-BE0A-8568F8FECBA9}"/>
              </a:ext>
            </a:extLst>
          </p:cNvPr>
          <p:cNvSpPr txBox="1">
            <a:spLocks/>
          </p:cNvSpPr>
          <p:nvPr/>
        </p:nvSpPr>
        <p:spPr>
          <a:xfrm>
            <a:off x="628316" y="0"/>
            <a:ext cx="5368330" cy="7557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FLOODPLAIN MAP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C9FFB83E-3D7F-4738-8790-6D8245C04D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7" y="87897"/>
            <a:ext cx="553669" cy="5824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8782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C61-D368-4144-9967-3B7AC6C8D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495" y="4869383"/>
            <a:ext cx="4753137" cy="1988617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Floodplain: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 Pro Light" panose="020B0304030503040204" pitchFamily="34" charset="0"/>
              </a:rPr>
              <a:t>is comprised of the floodway and the floodway fringe. The floodway includes the channel and adjacent overbank areas necessary to effectively convey floodwaters.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3A0C7A-E28D-457D-BE0A-8568F8FECBA9}"/>
              </a:ext>
            </a:extLst>
          </p:cNvPr>
          <p:cNvSpPr txBox="1">
            <a:spLocks/>
          </p:cNvSpPr>
          <p:nvPr/>
        </p:nvSpPr>
        <p:spPr>
          <a:xfrm>
            <a:off x="628316" y="0"/>
            <a:ext cx="5368330" cy="7557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FLOODPLAIN VS FLOODWAY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C9FFB83E-3D7F-4738-8790-6D8245C04D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7" y="87897"/>
            <a:ext cx="553669" cy="5824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69E2A3-512A-4A37-A129-B44ED86CE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772" y="1092844"/>
            <a:ext cx="7326895" cy="3509710"/>
          </a:xfrm>
          <a:prstGeom prst="rect">
            <a:avLst/>
          </a:prstGeom>
          <a:effectLst>
            <a:outerShdw blurRad="152400" dist="152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27C02F7-57F5-4766-964C-7D65CFE75423}"/>
              </a:ext>
            </a:extLst>
          </p:cNvPr>
          <p:cNvSpPr txBox="1">
            <a:spLocks/>
          </p:cNvSpPr>
          <p:nvPr/>
        </p:nvSpPr>
        <p:spPr>
          <a:xfrm>
            <a:off x="5996646" y="3960801"/>
            <a:ext cx="4753137" cy="289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B11766-C2D9-4DE1-AC4C-269D5AF5B47A}"/>
              </a:ext>
            </a:extLst>
          </p:cNvPr>
          <p:cNvSpPr txBox="1">
            <a:spLocks/>
          </p:cNvSpPr>
          <p:nvPr/>
        </p:nvSpPr>
        <p:spPr>
          <a:xfrm>
            <a:off x="6355291" y="4869383"/>
            <a:ext cx="4753137" cy="1988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Floodway: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 Pro Light" panose="020B0304030503040204" pitchFamily="34" charset="0"/>
              </a:rPr>
              <a:t>is the primary conveyance area of a channel’s cross-section that is the natural conduit for floodwaters. The floodway must remain open in order to allow flood waters to pass.</a:t>
            </a:r>
          </a:p>
        </p:txBody>
      </p:sp>
    </p:spTree>
    <p:extLst>
      <p:ext uri="{BB962C8B-B14F-4D97-AF65-F5344CB8AC3E}">
        <p14:creationId xmlns:p14="http://schemas.microsoft.com/office/powerpoint/2010/main" val="4194958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733C4-8944-470E-B45C-2D99C198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316" y="0"/>
            <a:ext cx="5368330" cy="7557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PURPOSE OF MEETING</a:t>
            </a:r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810602C9-E773-48DF-AB90-3784E34B93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7" y="87897"/>
            <a:ext cx="553669" cy="5824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145831-5F8B-430F-B8D9-18BEB04E05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746" b="18794"/>
          <a:stretch/>
        </p:blipFill>
        <p:spPr>
          <a:xfrm>
            <a:off x="6195354" y="-1"/>
            <a:ext cx="5996645" cy="6858000"/>
          </a:xfrm>
          <a:prstGeom prst="rect">
            <a:avLst/>
          </a:prstGeom>
          <a:effectLst>
            <a:outerShdw blurRad="101600" dist="1016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7946BEF-451D-4503-9CD8-539D93C8A720}"/>
              </a:ext>
            </a:extLst>
          </p:cNvPr>
          <p:cNvSpPr txBox="1"/>
          <p:nvPr/>
        </p:nvSpPr>
        <p:spPr>
          <a:xfrm>
            <a:off x="208847" y="1456001"/>
            <a:ext cx="5787799" cy="5048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dentification and evaluation of practicable alternatives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 Pro Light" panose="020B0304030503040204" pitchFamily="34" charset="0"/>
              </a:rPr>
              <a:t>Alternatives to be considered include: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 Pro Light" panose="020B0304030503040204" pitchFamily="34" charset="0"/>
              </a:rPr>
              <a:t>Carrying out the proposed activity at a location outside the base floodplain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 Pro Light" panose="020B0304030503040204" pitchFamily="34" charset="0"/>
              </a:rPr>
              <a:t>Other means of accomplishing the same purpose as the proposed activity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 Pro Light" panose="020B0304030503040204" pitchFamily="34" charset="0"/>
              </a:rPr>
              <a:t>No action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Daytona Pro Light" panose="020B030403050304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Identify adverse impacts of the proposed activity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 Pro Light" panose="020B0304030503040204" pitchFamily="34" charset="0"/>
              </a:rPr>
              <a:t>Positive and Negative Impacts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 Pro Light" panose="020B0304030503040204" pitchFamily="34" charset="0"/>
              </a:rPr>
              <a:t>Concentrated and dispersed impacts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 Pro Light" panose="020B0304030503040204" pitchFamily="34" charset="0"/>
              </a:rPr>
              <a:t>Short and long-term impacts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Daytona Pro Light" panose="020B0304030503040204" pitchFamily="34" charset="0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Daytona Pro Light" panose="020B0304030503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190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8120A5-D665-4640-A464-E1DCBC6A8F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45" r="12813" b="20005"/>
          <a:stretch/>
        </p:blipFill>
        <p:spPr>
          <a:xfrm>
            <a:off x="-1735824" y="0"/>
            <a:ext cx="7732470" cy="6858000"/>
          </a:xfrm>
          <a:prstGeom prst="rect">
            <a:avLst/>
          </a:prstGeom>
          <a:effectLst>
            <a:outerShdw blurRad="1524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733C4-8944-470E-B45C-2D99C198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369" y="0"/>
            <a:ext cx="5368330" cy="7557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PURPOSE OF MEETING</a:t>
            </a:r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810602C9-E773-48DF-AB90-3784E34B93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699" y="86642"/>
            <a:ext cx="553669" cy="5824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7946BEF-451D-4503-9CD8-539D93C8A720}"/>
              </a:ext>
            </a:extLst>
          </p:cNvPr>
          <p:cNvSpPr txBox="1"/>
          <p:nvPr/>
        </p:nvSpPr>
        <p:spPr>
          <a:xfrm>
            <a:off x="6295569" y="1456001"/>
            <a:ext cx="5787799" cy="2471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Inform the Public about the Proposed Project Impacts to the FEMA Floodplain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 Pro Light" panose="020B0304030503040204"/>
              </a:rPr>
              <a:t>Wilson &amp; Company’s determination that construction will be compatible with the floodplain areas and will not encroach on the floodplain or floodway such that flood heights are substantially elevated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Daytona Pro Light" panose="020B030403050304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 Pro Light" panose="020B0304030503040204"/>
              </a:rPr>
              <a:t>Will not affect the quality of the human environment</a:t>
            </a:r>
            <a:endParaRPr kumimoji="0" lang="en-US" sz="1600" b="1" i="0" u="none" strike="noStrike" kern="1200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Daytona Pro Light" panose="020B0304030503040204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Daytona Pro Light" panose="020B0304030503040204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Daytona Pro Light" panose="020B0304030503040204"/>
            </a:endParaRPr>
          </a:p>
        </p:txBody>
      </p:sp>
    </p:spTree>
    <p:extLst>
      <p:ext uri="{BB962C8B-B14F-4D97-AF65-F5344CB8AC3E}">
        <p14:creationId xmlns:p14="http://schemas.microsoft.com/office/powerpoint/2010/main" val="4254617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73633-CC87-48AC-A92A-7D54C9B4D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3042433"/>
            <a:ext cx="6096000" cy="16429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COMMENTS CAN BE SENT TO:</a:t>
            </a:r>
            <a:br>
              <a:rPr lang="en-US" sz="49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Brandon Howe, Planner 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Northwest New Mexico Council of Governments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106 West Aztec Avenue Gallup, NM 87301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hlinkClick r:id="rId2"/>
              </a:rPr>
              <a:t>bhowe@nwnmcog.org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</a:b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or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</a:b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Donald Jaramillo, Special Projects Coordinator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City of Grants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523 W. Santa Fe Avenue Grants, NM 87020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hlinkClick r:id="rId3"/>
              </a:rPr>
              <a:t>projects@grantsnm.gov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3D8E2EB0-AB85-43B8-A4D9-334E10762B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912" y="4837807"/>
            <a:ext cx="638176" cy="6714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89EB01B-36E8-477C-9FC1-C4B547D090E9}"/>
              </a:ext>
            </a:extLst>
          </p:cNvPr>
          <p:cNvSpPr txBox="1">
            <a:spLocks/>
          </p:cNvSpPr>
          <p:nvPr/>
        </p:nvSpPr>
        <p:spPr>
          <a:xfrm>
            <a:off x="0" y="5590327"/>
            <a:ext cx="12192000" cy="41704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gency FB" panose="020B0503020202020204" pitchFamily="34" charset="0"/>
              </a:rPr>
              <a:t>Phase II – Washington/Jefferson Avenues Drainage Improvement Project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45D5A7-A58F-475A-BD13-6221C4D01CCC}"/>
              </a:ext>
            </a:extLst>
          </p:cNvPr>
          <p:cNvSpPr txBox="1"/>
          <p:nvPr/>
        </p:nvSpPr>
        <p:spPr>
          <a:xfrm>
            <a:off x="3521188" y="6083478"/>
            <a:ext cx="5787799" cy="1235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Deadline for Comments is: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Daytona" panose="020B0604030500040204" pitchFamily="34" charset="0"/>
              </a:rPr>
              <a:t>September 11, 2020</a:t>
            </a:r>
            <a:endParaRPr kumimoji="0" lang="en-US" sz="1600" b="1" i="0" u="none" strike="noStrike" kern="1200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Daytona Pro Light" panose="020B0304030503040204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Daytona Pro Light" panose="020B0304030503040204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Daytona Pro Light" panose="020B0304030503040204"/>
            </a:endParaRPr>
          </a:p>
        </p:txBody>
      </p:sp>
    </p:spTree>
    <p:extLst>
      <p:ext uri="{BB962C8B-B14F-4D97-AF65-F5344CB8AC3E}">
        <p14:creationId xmlns:p14="http://schemas.microsoft.com/office/powerpoint/2010/main" val="3491324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73633-CC87-48AC-A92A-7D54C9B4D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1786026"/>
            <a:ext cx="6096000" cy="16429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THE CITY OF GRANTS </a:t>
            </a:r>
            <a:br>
              <a:rPr lang="en-US" sz="49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</a:br>
            <a:r>
              <a:rPr lang="en-US" sz="49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THANKS YOU FOR CONSIDERATION OF OUR PROJECT!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3D8E2EB0-AB85-43B8-A4D9-334E10762B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912" y="3502560"/>
            <a:ext cx="638176" cy="6714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91378AD-FAE4-4839-A782-8C66C28801E5}"/>
              </a:ext>
            </a:extLst>
          </p:cNvPr>
          <p:cNvSpPr txBox="1">
            <a:spLocks/>
          </p:cNvSpPr>
          <p:nvPr/>
        </p:nvSpPr>
        <p:spPr>
          <a:xfrm>
            <a:off x="0" y="5590327"/>
            <a:ext cx="12192000" cy="41704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gency FB" panose="020B0503020202020204" pitchFamily="34" charset="0"/>
              </a:rPr>
              <a:t>Phase II – Washington/Jefferson Avenues Drainage Improvement Project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689CD-3DD5-4FB1-B92C-B4DDC3F51269}"/>
              </a:ext>
            </a:extLst>
          </p:cNvPr>
          <p:cNvSpPr txBox="1"/>
          <p:nvPr/>
        </p:nvSpPr>
        <p:spPr>
          <a:xfrm>
            <a:off x="0" y="6121668"/>
            <a:ext cx="1219200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Contact Information:</a:t>
            </a:r>
            <a:b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Daytona Pro Light" panose="020B0304030503040204" pitchFamily="34" charset="0"/>
                <a:ea typeface="+mn-ea"/>
                <a:cs typeface="+mn-cs"/>
              </a:rPr>
            </a:br>
            <a:r>
              <a:rPr kumimoji="0" lang="en-US" sz="1100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Daytona Pro Light" panose="020B0304030503040204" pitchFamily="34" charset="0"/>
                <a:ea typeface="+mn-ea"/>
                <a:cs typeface="+mn-cs"/>
              </a:rPr>
              <a:t>Laura Jaramillo, City Manager</a:t>
            </a:r>
            <a:br>
              <a:rPr lang="en-US" sz="1100" dirty="0">
                <a:solidFill>
                  <a:schemeClr val="accent1">
                    <a:lumMod val="50000"/>
                  </a:schemeClr>
                </a:solidFill>
                <a:latin typeface="Daytona Pro Light" panose="020B0304030503040204" pitchFamily="34" charset="0"/>
              </a:rPr>
            </a:b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Daytona Pro Light" panose="020B0304030503040204" pitchFamily="34" charset="0"/>
                <a:hlinkClick r:id="rId3"/>
              </a:rPr>
              <a:t>manager@grantsnm.ngov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Daytona Pro Light" panose="020B0304030503040204" pitchFamily="34" charset="0"/>
              </a:rPr>
              <a:t> </a:t>
            </a:r>
            <a:b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Daytona Pro Light" panose="020B0304030503040204" pitchFamily="34" charset="0"/>
              </a:rPr>
            </a:br>
            <a:endParaRPr kumimoji="0" lang="en-US" sz="1100" b="0" i="0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Daytona Pro Light" panose="020B0304030503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700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623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Agency FB</vt:lpstr>
      <vt:lpstr>Arial</vt:lpstr>
      <vt:lpstr>Calibri</vt:lpstr>
      <vt:lpstr>Calibri Light</vt:lpstr>
      <vt:lpstr>Daytona</vt:lpstr>
      <vt:lpstr>Daytona Pro Light</vt:lpstr>
      <vt:lpstr>Office Theme</vt:lpstr>
      <vt:lpstr>PHASE II  Washington/Jefferson Avenues Drainage Improvement Project</vt:lpstr>
      <vt:lpstr>PowerPoint Presentation</vt:lpstr>
      <vt:lpstr>PROJECT OVERVIEW</vt:lpstr>
      <vt:lpstr>PowerPoint Presentation</vt:lpstr>
      <vt:lpstr>PowerPoint Presentation</vt:lpstr>
      <vt:lpstr>PURPOSE OF MEETING</vt:lpstr>
      <vt:lpstr>PURPOSE OF MEETING</vt:lpstr>
      <vt:lpstr>COMMENTS CAN BE SENT TO: Brandon Howe, Planner  Northwest New Mexico Council of Governments 106 West Aztec Avenue Gallup, NM 87301 bhowe@nwnmcog.org   or  Donald Jaramillo, Special Projects Coordinator City of Grants 523 W. Santa Fe Avenue Grants, NM 87020 projects@grantsnm.gov </vt:lpstr>
      <vt:lpstr>THE CITY OF GRANTS  THANKS YOU FOR CONSIDERATION OF OUR PROJECT!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II  Washington/Jefferson Avenues Drainage Improvement Project</dc:title>
  <dc:creator>Brandon Howe</dc:creator>
  <cp:lastModifiedBy>Brandon Howe</cp:lastModifiedBy>
  <cp:revision>21</cp:revision>
  <dcterms:created xsi:type="dcterms:W3CDTF">2020-08-28T19:12:20Z</dcterms:created>
  <dcterms:modified xsi:type="dcterms:W3CDTF">2020-09-03T23:49:39Z</dcterms:modified>
</cp:coreProperties>
</file>